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Poppins Bold" charset="1" panose="00000800000000000000"/>
      <p:regular r:id="rId17"/>
    </p:embeddedFont>
    <p:embeddedFont>
      <p:font typeface="Poppins" charset="1" panose="000005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jpeg>
</file>

<file path=ppt/media/image3.png>
</file>

<file path=ppt/media/image4.jpeg>
</file>

<file path=ppt/media/image5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47724" y="3930446"/>
            <a:ext cx="11992551" cy="1813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</a:pPr>
            <a:r>
              <a:rPr lang="en-US" b="true" sz="6999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NEURAL NETWORK ACCELERATION ON GPUS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613380" y="5619954"/>
            <a:ext cx="9061241" cy="831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9"/>
              </a:lnSpc>
            </a:pPr>
            <a:r>
              <a:rPr lang="en-US" sz="3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MNIST</a:t>
            </a:r>
            <a:r>
              <a:rPr lang="en-US" sz="3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Classification Case Study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7060471"/>
            <a:ext cx="2697315" cy="2332741"/>
            <a:chOff x="0" y="0"/>
            <a:chExt cx="380201" cy="32881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80201" cy="328813"/>
            </a:xfrm>
            <a:custGeom>
              <a:avLst/>
              <a:gdLst/>
              <a:ahLst/>
              <a:cxnLst/>
              <a:rect r="r" b="b" t="t" l="l"/>
              <a:pathLst>
                <a:path h="328813" w="380201">
                  <a:moveTo>
                    <a:pt x="57405" y="0"/>
                  </a:moveTo>
                  <a:lnTo>
                    <a:pt x="322797" y="0"/>
                  </a:lnTo>
                  <a:cubicBezTo>
                    <a:pt x="354500" y="0"/>
                    <a:pt x="380201" y="25701"/>
                    <a:pt x="380201" y="57405"/>
                  </a:cubicBezTo>
                  <a:lnTo>
                    <a:pt x="380201" y="271408"/>
                  </a:lnTo>
                  <a:cubicBezTo>
                    <a:pt x="380201" y="286633"/>
                    <a:pt x="374153" y="301234"/>
                    <a:pt x="363388" y="311999"/>
                  </a:cubicBezTo>
                  <a:cubicBezTo>
                    <a:pt x="352622" y="322765"/>
                    <a:pt x="338021" y="328813"/>
                    <a:pt x="322797" y="328813"/>
                  </a:cubicBezTo>
                  <a:lnTo>
                    <a:pt x="57405" y="328813"/>
                  </a:lnTo>
                  <a:cubicBezTo>
                    <a:pt x="42180" y="328813"/>
                    <a:pt x="27579" y="322765"/>
                    <a:pt x="16813" y="311999"/>
                  </a:cubicBezTo>
                  <a:cubicBezTo>
                    <a:pt x="6048" y="301234"/>
                    <a:pt x="0" y="286633"/>
                    <a:pt x="0" y="271408"/>
                  </a:cubicBezTo>
                  <a:lnTo>
                    <a:pt x="0" y="57405"/>
                  </a:lnTo>
                  <a:cubicBezTo>
                    <a:pt x="0" y="42180"/>
                    <a:pt x="6048" y="27579"/>
                    <a:pt x="16813" y="16813"/>
                  </a:cubicBezTo>
                  <a:cubicBezTo>
                    <a:pt x="27579" y="6048"/>
                    <a:pt x="42180" y="0"/>
                    <a:pt x="57405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380201" cy="36691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7392053"/>
            <a:ext cx="2697315" cy="18718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69"/>
              </a:lnSpc>
            </a:pPr>
            <a:r>
              <a:rPr lang="en-US" sz="2120" spc="-6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Presented By:</a:t>
            </a:r>
          </a:p>
          <a:p>
            <a:pPr algn="ctr">
              <a:lnSpc>
                <a:spcPts val="2969"/>
              </a:lnSpc>
            </a:pPr>
            <a:r>
              <a:rPr lang="en-US" sz="2120" spc="-6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Ubaida Tariq</a:t>
            </a:r>
          </a:p>
          <a:p>
            <a:pPr algn="ctr">
              <a:lnSpc>
                <a:spcPts val="2969"/>
              </a:lnSpc>
            </a:pPr>
            <a:r>
              <a:rPr lang="en-US" sz="2120" spc="-6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Rihab Rabbani</a:t>
            </a:r>
          </a:p>
          <a:p>
            <a:pPr algn="ctr">
              <a:lnSpc>
                <a:spcPts val="2969"/>
              </a:lnSpc>
            </a:pPr>
            <a:r>
              <a:rPr lang="en-US" sz="2120" spc="-6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Muhammad Khan</a:t>
            </a:r>
          </a:p>
          <a:p>
            <a:pPr algn="ctr">
              <a:lnSpc>
                <a:spcPts val="296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8027357" y="1835038"/>
            <a:ext cx="8115300" cy="2092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50"/>
              </a:lnSpc>
            </a:pPr>
            <a:r>
              <a:rPr lang="en-US" sz="5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 &amp; Future Work</a:t>
            </a:r>
          </a:p>
          <a:p>
            <a:pPr algn="l">
              <a:lnSpc>
                <a:spcPts val="5350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-1998530" y="2284661"/>
            <a:ext cx="9538701" cy="953870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1738194" y="2544997"/>
            <a:ext cx="9018030" cy="901803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1411515" y="2871676"/>
            <a:ext cx="8364672" cy="8364672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38888" t="0" r="-38888" b="0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8234458" y="4078414"/>
            <a:ext cx="9309489" cy="425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9" indent="-269875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Ach</a:t>
            </a: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ievements: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Optimized MNIST classifier from 18s → 4.23s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Learned GPU acceleration techniques</a:t>
            </a:r>
          </a:p>
          <a:p>
            <a:pPr algn="just" marL="539749" indent="-269875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Future Work: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Try CNNs (Convolutional Neural Networks)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Multi-GPU training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More advanced optimizations (e.g., cuDNN)</a:t>
            </a:r>
          </a:p>
          <a:p>
            <a:pPr algn="just">
              <a:lnSpc>
                <a:spcPts val="4249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650621" y="8790649"/>
            <a:ext cx="608679" cy="602564"/>
            <a:chOff x="0" y="0"/>
            <a:chExt cx="85797" cy="849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797" cy="84935"/>
            </a:xfrm>
            <a:custGeom>
              <a:avLst/>
              <a:gdLst/>
              <a:ahLst/>
              <a:cxnLst/>
              <a:rect r="r" b="b" t="t" l="l"/>
              <a:pathLst>
                <a:path h="84935" w="85797">
                  <a:moveTo>
                    <a:pt x="42467" y="0"/>
                  </a:moveTo>
                  <a:lnTo>
                    <a:pt x="43329" y="0"/>
                  </a:lnTo>
                  <a:cubicBezTo>
                    <a:pt x="54592" y="0"/>
                    <a:pt x="65394" y="4474"/>
                    <a:pt x="73358" y="12438"/>
                  </a:cubicBezTo>
                  <a:cubicBezTo>
                    <a:pt x="81322" y="20403"/>
                    <a:pt x="85797" y="31204"/>
                    <a:pt x="85797" y="42467"/>
                  </a:cubicBezTo>
                  <a:lnTo>
                    <a:pt x="85797" y="42467"/>
                  </a:lnTo>
                  <a:cubicBezTo>
                    <a:pt x="85797" y="65921"/>
                    <a:pt x="66783" y="84935"/>
                    <a:pt x="43329" y="84935"/>
                  </a:cubicBezTo>
                  <a:lnTo>
                    <a:pt x="42467" y="84935"/>
                  </a:lnTo>
                  <a:cubicBezTo>
                    <a:pt x="19013" y="84935"/>
                    <a:pt x="0" y="65921"/>
                    <a:pt x="0" y="42467"/>
                  </a:cubicBezTo>
                  <a:lnTo>
                    <a:pt x="0" y="42467"/>
                  </a:lnTo>
                  <a:cubicBezTo>
                    <a:pt x="0" y="19013"/>
                    <a:pt x="19013" y="0"/>
                    <a:pt x="4246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85797" cy="142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5268580" y="8832850"/>
            <a:ext cx="1271165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Slide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81949" y="8832850"/>
            <a:ext cx="346022" cy="854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10</a:t>
            </a:r>
          </a:p>
          <a:p>
            <a:pPr algn="ctr">
              <a:lnSpc>
                <a:spcPts val="340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3951089" y="764283"/>
            <a:ext cx="10385822" cy="20891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999"/>
              </a:lnSpc>
              <a:spcBef>
                <a:spcPct val="0"/>
              </a:spcBef>
            </a:pPr>
            <a:r>
              <a:rPr lang="en-US" sz="99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ANY QUESTIONS?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772744" y="2606821"/>
            <a:ext cx="5467916" cy="546791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921977" y="2756054"/>
            <a:ext cx="5169449" cy="5169449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1109241" y="2943318"/>
            <a:ext cx="4794922" cy="4794922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5046" t="0" r="-25046" b="0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28700" y="472784"/>
            <a:ext cx="7803917" cy="1416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50"/>
              </a:lnSpc>
            </a:pPr>
            <a:r>
              <a:rPr lang="en-US" sz="5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Introduction to MNIST &amp; Neural Networks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75531" y="3121966"/>
            <a:ext cx="8861125" cy="5318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9" indent="-269875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MNIST</a:t>
            </a: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Dataset: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70,000 grayscale images (28×28 pixels)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Handwritten digits (0-9)</a:t>
            </a:r>
          </a:p>
          <a:p>
            <a:pPr algn="just" marL="539749" indent="-269875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Neural Network Structure: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Input Layer: 784 neurons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Hidden Layer: 128 neurons (256 in later versions)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Output Layer: 10 neurons (digits 0-9)</a:t>
            </a:r>
          </a:p>
          <a:p>
            <a:pPr algn="just" marL="539749" indent="-269875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Objective: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Optimize training speed using GPU acceleration</a:t>
            </a:r>
          </a:p>
          <a:p>
            <a:pPr algn="just">
              <a:lnSpc>
                <a:spcPts val="4249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05263" y="2523261"/>
            <a:ext cx="5246370" cy="524637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33940" y="0"/>
                  </a:moveTo>
                  <a:lnTo>
                    <a:pt x="778860" y="0"/>
                  </a:lnTo>
                  <a:cubicBezTo>
                    <a:pt x="797604" y="0"/>
                    <a:pt x="812800" y="15196"/>
                    <a:pt x="812800" y="33940"/>
                  </a:cubicBezTo>
                  <a:lnTo>
                    <a:pt x="812800" y="778860"/>
                  </a:lnTo>
                  <a:cubicBezTo>
                    <a:pt x="812800" y="797604"/>
                    <a:pt x="797604" y="812800"/>
                    <a:pt x="778860" y="812800"/>
                  </a:cubicBezTo>
                  <a:lnTo>
                    <a:pt x="33940" y="812800"/>
                  </a:lnTo>
                  <a:cubicBezTo>
                    <a:pt x="15196" y="812800"/>
                    <a:pt x="0" y="797604"/>
                    <a:pt x="0" y="778860"/>
                  </a:cubicBezTo>
                  <a:lnTo>
                    <a:pt x="0" y="33940"/>
                  </a:lnTo>
                  <a:cubicBezTo>
                    <a:pt x="0" y="15196"/>
                    <a:pt x="15196" y="0"/>
                    <a:pt x="33940" y="0"/>
                  </a:cubicBezTo>
                  <a:close/>
                </a:path>
              </a:pathLst>
            </a:custGeom>
            <a:blipFill>
              <a:blip r:embed="rId2"/>
              <a:stretch>
                <a:fillRect l="-25000" t="0" r="-25000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4347296" y="364091"/>
            <a:ext cx="9593408" cy="1142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79"/>
              </a:lnSpc>
            </a:pPr>
            <a:r>
              <a:rPr lang="en-US" sz="3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Baseline Implementation (V1 - CPU)</a:t>
            </a:r>
          </a:p>
          <a:p>
            <a:pPr algn="l">
              <a:lnSpc>
                <a:spcPts val="427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8420715" y="2405723"/>
            <a:ext cx="8534245" cy="5851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9" indent="-269875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</a:t>
            </a: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ey Features: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Fully sequential execution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Basic SGD with backpropagation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ReLU (hidden layer) &amp; Softmax (output)</a:t>
            </a:r>
          </a:p>
          <a:p>
            <a:pPr algn="just" marL="539749" indent="-269875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Performance: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Training Time: 18 seconds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Accuracy: ~93%</a:t>
            </a:r>
          </a:p>
          <a:p>
            <a:pPr algn="just" marL="539749" indent="-269875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Limitations: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No parallelization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Slow matrix operations</a:t>
            </a:r>
          </a:p>
          <a:p>
            <a:pPr algn="just">
              <a:lnSpc>
                <a:spcPts val="424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5745358" y="1243402"/>
            <a:ext cx="6797284" cy="459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5"/>
              </a:lnSpc>
              <a:spcBef>
                <a:spcPct val="0"/>
              </a:spcBef>
            </a:pPr>
            <a:r>
              <a:rPr lang="en-US" sz="260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V1 - Sequential CPU Implementation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310640"/>
            <a:ext cx="5246370" cy="524637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33940" y="0"/>
                  </a:moveTo>
                  <a:lnTo>
                    <a:pt x="778860" y="0"/>
                  </a:lnTo>
                  <a:cubicBezTo>
                    <a:pt x="797604" y="0"/>
                    <a:pt x="812800" y="15196"/>
                    <a:pt x="812800" y="33940"/>
                  </a:cubicBezTo>
                  <a:lnTo>
                    <a:pt x="812800" y="778860"/>
                  </a:lnTo>
                  <a:cubicBezTo>
                    <a:pt x="812800" y="797604"/>
                    <a:pt x="797604" y="812800"/>
                    <a:pt x="778860" y="812800"/>
                  </a:cubicBezTo>
                  <a:lnTo>
                    <a:pt x="33940" y="812800"/>
                  </a:lnTo>
                  <a:cubicBezTo>
                    <a:pt x="15196" y="812800"/>
                    <a:pt x="0" y="797604"/>
                    <a:pt x="0" y="778860"/>
                  </a:cubicBezTo>
                  <a:lnTo>
                    <a:pt x="0" y="33940"/>
                  </a:lnTo>
                  <a:cubicBezTo>
                    <a:pt x="0" y="15196"/>
                    <a:pt x="15196" y="0"/>
                    <a:pt x="33940" y="0"/>
                  </a:cubicBezTo>
                  <a:close/>
                </a:path>
              </a:pathLst>
            </a:custGeom>
            <a:blipFill>
              <a:blip r:embed="rId2"/>
              <a:stretch>
                <a:fillRect l="-25000" t="0" r="-25000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4347296" y="529438"/>
            <a:ext cx="9593408" cy="1142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79"/>
              </a:lnSpc>
            </a:pPr>
            <a:r>
              <a:rPr lang="en-US" sz="3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Naive GPU Implementation (V2)</a:t>
            </a:r>
          </a:p>
          <a:p>
            <a:pPr algn="l">
              <a:lnSpc>
                <a:spcPts val="427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7857589" y="3177290"/>
            <a:ext cx="10653704" cy="5124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Key Changes: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Parallelized matrix operations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CUDA kernels for forward/backward passes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Basic memory management (host-device transfers)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Performance: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Training Time: 35.23 seconds (slower than V1!)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Why? Excessive memory transfers &amp; poor kernel optimization</a:t>
            </a:r>
          </a:p>
          <a:p>
            <a:pPr algn="just" marL="518158" indent="-259079" lvl="1">
              <a:lnSpc>
                <a:spcPts val="4079"/>
              </a:lnSpc>
              <a:buFont typeface="Arial"/>
              <a:buChar char="•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Lessons Learned: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Simple GPU port ≠ automatic speedup</a:t>
            </a:r>
          </a:p>
          <a:p>
            <a:pPr algn="just">
              <a:lnSpc>
                <a:spcPts val="407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5745358" y="1408749"/>
            <a:ext cx="6797284" cy="459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5"/>
              </a:lnSpc>
              <a:spcBef>
                <a:spcPct val="0"/>
              </a:spcBef>
            </a:pPr>
            <a:r>
              <a:rPr lang="en-US" sz="260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V2 - Initial GPU Port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46267" y="2825353"/>
            <a:ext cx="5246370" cy="524637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33940" y="0"/>
                  </a:moveTo>
                  <a:lnTo>
                    <a:pt x="778860" y="0"/>
                  </a:lnTo>
                  <a:cubicBezTo>
                    <a:pt x="797604" y="0"/>
                    <a:pt x="812800" y="15196"/>
                    <a:pt x="812800" y="33940"/>
                  </a:cubicBezTo>
                  <a:lnTo>
                    <a:pt x="812800" y="778860"/>
                  </a:lnTo>
                  <a:cubicBezTo>
                    <a:pt x="812800" y="797604"/>
                    <a:pt x="797604" y="812800"/>
                    <a:pt x="778860" y="812800"/>
                  </a:cubicBezTo>
                  <a:lnTo>
                    <a:pt x="33940" y="812800"/>
                  </a:lnTo>
                  <a:cubicBezTo>
                    <a:pt x="15196" y="812800"/>
                    <a:pt x="0" y="797604"/>
                    <a:pt x="0" y="778860"/>
                  </a:cubicBezTo>
                  <a:lnTo>
                    <a:pt x="0" y="33940"/>
                  </a:lnTo>
                  <a:cubicBezTo>
                    <a:pt x="0" y="15196"/>
                    <a:pt x="15196" y="0"/>
                    <a:pt x="33940" y="0"/>
                  </a:cubicBezTo>
                  <a:close/>
                </a:path>
              </a:pathLst>
            </a:custGeom>
            <a:blipFill>
              <a:blip r:embed="rId2"/>
              <a:stretch>
                <a:fillRect l="-25000" t="0" r="-25000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4260791" y="545338"/>
            <a:ext cx="9766419" cy="1142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79"/>
              </a:lnSpc>
            </a:pPr>
            <a:r>
              <a:rPr lang="en-US" sz="3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 Optimized GPU Implementation (V3)</a:t>
            </a:r>
          </a:p>
          <a:p>
            <a:pPr algn="l">
              <a:lnSpc>
                <a:spcPts val="427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8691008" y="3169522"/>
            <a:ext cx="9051920" cy="4784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9" indent="-269875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Key Optimizations: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Pinned memory for faster transfers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Batch processing (reduced overhead)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Tiled matrix multiplication (TILE_WIDTH=16)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Momentum (0.9) &amp; Weight Decay (0.0001)</a:t>
            </a:r>
          </a:p>
          <a:p>
            <a:pPr algn="just" marL="539749" indent="-269875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Performance: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Training Time: 8.62 seconds (2.09x faster than V1)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V3-</a:t>
            </a: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accurate: 21.1 sec (full precision)</a:t>
            </a:r>
          </a:p>
          <a:p>
            <a:pPr algn="just">
              <a:lnSpc>
                <a:spcPts val="424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5745358" y="1424649"/>
            <a:ext cx="6797284" cy="459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5"/>
              </a:lnSpc>
              <a:spcBef>
                <a:spcPct val="0"/>
              </a:spcBef>
            </a:pPr>
            <a:r>
              <a:rPr lang="en-US" sz="260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V3 - Optimized GPU Version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46267" y="2825353"/>
            <a:ext cx="5246370" cy="524637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33940" y="0"/>
                  </a:moveTo>
                  <a:lnTo>
                    <a:pt x="778860" y="0"/>
                  </a:lnTo>
                  <a:cubicBezTo>
                    <a:pt x="797604" y="0"/>
                    <a:pt x="812800" y="15196"/>
                    <a:pt x="812800" y="33940"/>
                  </a:cubicBezTo>
                  <a:lnTo>
                    <a:pt x="812800" y="778860"/>
                  </a:lnTo>
                  <a:cubicBezTo>
                    <a:pt x="812800" y="797604"/>
                    <a:pt x="797604" y="812800"/>
                    <a:pt x="778860" y="812800"/>
                  </a:cubicBezTo>
                  <a:lnTo>
                    <a:pt x="33940" y="812800"/>
                  </a:lnTo>
                  <a:cubicBezTo>
                    <a:pt x="15196" y="812800"/>
                    <a:pt x="0" y="797604"/>
                    <a:pt x="0" y="778860"/>
                  </a:cubicBezTo>
                  <a:lnTo>
                    <a:pt x="0" y="33940"/>
                  </a:lnTo>
                  <a:cubicBezTo>
                    <a:pt x="0" y="15196"/>
                    <a:pt x="15196" y="0"/>
                    <a:pt x="33940" y="0"/>
                  </a:cubicBezTo>
                  <a:close/>
                </a:path>
              </a:pathLst>
            </a:custGeom>
            <a:blipFill>
              <a:blip r:embed="rId2"/>
              <a:stretch>
                <a:fillRect l="-25000" t="0" r="-25000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3839452" y="465840"/>
            <a:ext cx="10609097" cy="1142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79"/>
              </a:lnSpc>
            </a:pPr>
            <a:r>
              <a:rPr lang="en-US" sz="3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Tensor Core Implementation (V4 - FP16)</a:t>
            </a:r>
          </a:p>
          <a:p>
            <a:pPr algn="l">
              <a:lnSpc>
                <a:spcPts val="427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8404816" y="3423915"/>
            <a:ext cx="9327340" cy="4251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39749" indent="-269875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Key Features: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</a:t>
            </a: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P16 computation (mixed precision)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Tensor Core optimization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</a:t>
            </a: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educed memory footprint</a:t>
            </a:r>
          </a:p>
          <a:p>
            <a:pPr algn="just" marL="539749" indent="-269875" lvl="1">
              <a:lnSpc>
                <a:spcPts val="4249"/>
              </a:lnSpc>
              <a:buFont typeface="Arial"/>
              <a:buChar char="•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Performance: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Training Time: 4.23 seconds (4.25x faster than V1!)</a:t>
            </a:r>
          </a:p>
          <a:p>
            <a:pPr algn="just" marL="1079499" indent="-359833" lvl="2">
              <a:lnSpc>
                <a:spcPts val="4249"/>
              </a:lnSpc>
              <a:buFont typeface="Arial"/>
              <a:buChar char="⚬"/>
            </a:pP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</a:t>
            </a:r>
            <a:r>
              <a:rPr lang="en-US" sz="24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ccuracy: ~92% (slight drop due to FP16)</a:t>
            </a:r>
          </a:p>
          <a:p>
            <a:pPr algn="just">
              <a:lnSpc>
                <a:spcPts val="4249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5745358" y="1345151"/>
            <a:ext cx="6797284" cy="4594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5"/>
              </a:lnSpc>
              <a:spcBef>
                <a:spcPct val="0"/>
              </a:spcBef>
            </a:pPr>
            <a:r>
              <a:rPr lang="en-US" sz="260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V3 - Optimized GPU Version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287271" y="3492945"/>
            <a:ext cx="5246370" cy="524637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33940" y="0"/>
                  </a:moveTo>
                  <a:lnTo>
                    <a:pt x="778860" y="0"/>
                  </a:lnTo>
                  <a:cubicBezTo>
                    <a:pt x="797604" y="0"/>
                    <a:pt x="812800" y="15196"/>
                    <a:pt x="812800" y="33940"/>
                  </a:cubicBezTo>
                  <a:lnTo>
                    <a:pt x="812800" y="778860"/>
                  </a:lnTo>
                  <a:cubicBezTo>
                    <a:pt x="812800" y="797604"/>
                    <a:pt x="797604" y="812800"/>
                    <a:pt x="778860" y="812800"/>
                  </a:cubicBezTo>
                  <a:lnTo>
                    <a:pt x="33940" y="812800"/>
                  </a:lnTo>
                  <a:cubicBezTo>
                    <a:pt x="15196" y="812800"/>
                    <a:pt x="0" y="797604"/>
                    <a:pt x="0" y="778860"/>
                  </a:cubicBezTo>
                  <a:lnTo>
                    <a:pt x="0" y="33940"/>
                  </a:lnTo>
                  <a:cubicBezTo>
                    <a:pt x="0" y="15196"/>
                    <a:pt x="15196" y="0"/>
                    <a:pt x="33940" y="0"/>
                  </a:cubicBezTo>
                  <a:close/>
                </a:path>
              </a:pathLst>
            </a:custGeom>
            <a:blipFill>
              <a:blip r:embed="rId2"/>
              <a:stretch>
                <a:fillRect l="-25000" t="0" r="-25000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2998221" y="688434"/>
            <a:ext cx="11165582" cy="1142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79"/>
              </a:lnSpc>
            </a:pPr>
            <a:r>
              <a:rPr lang="en-US" sz="3999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OpenACC-Enhanced Implementation (V5)</a:t>
            </a:r>
          </a:p>
          <a:p>
            <a:pPr algn="l">
              <a:lnSpc>
                <a:spcPts val="427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8952174" y="2613250"/>
            <a:ext cx="9087693" cy="7396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00557" indent="-250279" lvl="1">
              <a:lnSpc>
                <a:spcPts val="3941"/>
              </a:lnSpc>
              <a:buFont typeface="Arial"/>
              <a:buChar char="•"/>
            </a:pP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Key Innovations:</a:t>
            </a:r>
          </a:p>
          <a:p>
            <a:pPr algn="just" marL="1001115" indent="-333705" lvl="2">
              <a:lnSpc>
                <a:spcPts val="3941"/>
              </a:lnSpc>
              <a:buFont typeface="Arial"/>
              <a:buChar char="⚬"/>
            </a:pP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Hybrid Parallelization:</a:t>
            </a:r>
          </a:p>
          <a:p>
            <a:pPr algn="just" marL="1501672" indent="-375418" lvl="3">
              <a:lnSpc>
                <a:spcPts val="3941"/>
              </a:lnSpc>
              <a:buFont typeface="Arial"/>
              <a:buChar char="￭"/>
            </a:pP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CUDA</a:t>
            </a: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for neural network ops</a:t>
            </a:r>
          </a:p>
          <a:p>
            <a:pPr algn="just" marL="1501672" indent="-375418" lvl="3">
              <a:lnSpc>
                <a:spcPts val="3941"/>
              </a:lnSpc>
              <a:buFont typeface="Arial"/>
              <a:buChar char="￭"/>
            </a:pP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OpenACC for data preprocessing</a:t>
            </a:r>
          </a:p>
          <a:p>
            <a:pPr algn="just" marL="1001115" indent="-333705" lvl="2">
              <a:lnSpc>
                <a:spcPts val="3941"/>
              </a:lnSpc>
              <a:buFont typeface="Arial"/>
              <a:buChar char="⚬"/>
            </a:pP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</a:t>
            </a: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emory Optimizations:</a:t>
            </a:r>
          </a:p>
          <a:p>
            <a:pPr algn="just" marL="1501672" indent="-375418" lvl="3">
              <a:lnSpc>
                <a:spcPts val="3941"/>
              </a:lnSpc>
              <a:buFont typeface="Arial"/>
              <a:buChar char="￭"/>
            </a:pP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Unifi</a:t>
            </a: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ed memory (CUDA + OpenACC)</a:t>
            </a:r>
          </a:p>
          <a:p>
            <a:pPr algn="just" marL="1501672" indent="-375418" lvl="3">
              <a:lnSpc>
                <a:spcPts val="3941"/>
              </a:lnSpc>
              <a:buFont typeface="Arial"/>
              <a:buChar char="￭"/>
            </a:pP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Pinned memory for faster transfers</a:t>
            </a:r>
          </a:p>
          <a:p>
            <a:pPr algn="just" marL="1001115" indent="-333705" lvl="2">
              <a:lnSpc>
                <a:spcPts val="3941"/>
              </a:lnSpc>
              <a:buFont typeface="Arial"/>
              <a:buChar char="⚬"/>
            </a:pP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Compute Boost:</a:t>
            </a:r>
          </a:p>
          <a:p>
            <a:pPr algn="just" marL="1501672" indent="-375418" lvl="3">
              <a:lnSpc>
                <a:spcPts val="3941"/>
              </a:lnSpc>
              <a:buFont typeface="Arial"/>
              <a:buChar char="￭"/>
            </a:pP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SIMD vectorization (host-side)</a:t>
            </a:r>
          </a:p>
          <a:p>
            <a:pPr algn="just" marL="1501672" indent="-375418" lvl="3">
              <a:lnSpc>
                <a:spcPts val="3941"/>
              </a:lnSpc>
              <a:buFont typeface="Arial"/>
              <a:buChar char="￭"/>
            </a:pP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Larger batch size (128 → better throughput)</a:t>
            </a:r>
          </a:p>
          <a:p>
            <a:pPr algn="just" marL="500557" indent="-250279" lvl="1">
              <a:lnSpc>
                <a:spcPts val="3941"/>
              </a:lnSpc>
              <a:buFont typeface="Arial"/>
              <a:buChar char="•"/>
            </a:pP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Performance:</a:t>
            </a:r>
          </a:p>
          <a:p>
            <a:pPr algn="just" marL="1001115" indent="-333705" lvl="2">
              <a:lnSpc>
                <a:spcPts val="3941"/>
              </a:lnSpc>
              <a:buFont typeface="Arial"/>
              <a:buChar char="⚬"/>
            </a:pP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Training Time: 6.11 seconds</a:t>
            </a:r>
          </a:p>
          <a:p>
            <a:pPr algn="just" marL="1001115" indent="-333705" lvl="2">
              <a:lnSpc>
                <a:spcPts val="3941"/>
              </a:lnSpc>
              <a:buFont typeface="Arial"/>
              <a:buChar char="⚬"/>
            </a:pP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Speedup: 2.95x vs V1, 1.42x vs V3</a:t>
            </a:r>
          </a:p>
          <a:p>
            <a:pPr algn="just" marL="1001115" indent="-333705" lvl="2">
              <a:lnSpc>
                <a:spcPts val="3941"/>
              </a:lnSpc>
              <a:buFont typeface="Arial"/>
              <a:buChar char="⚬"/>
            </a:pP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</a:t>
            </a:r>
            <a:r>
              <a:rPr lang="en-US" sz="231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ccuracy: ~93% (maintained full precision)</a:t>
            </a:r>
          </a:p>
          <a:p>
            <a:pPr algn="just">
              <a:lnSpc>
                <a:spcPts val="3941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891777" y="2638413"/>
            <a:ext cx="9236195" cy="5272966"/>
          </a:xfrm>
          <a:custGeom>
            <a:avLst/>
            <a:gdLst/>
            <a:ahLst/>
            <a:cxnLst/>
            <a:rect r="r" b="b" t="t" l="l"/>
            <a:pathLst>
              <a:path h="5272966" w="9236195">
                <a:moveTo>
                  <a:pt x="0" y="0"/>
                </a:moveTo>
                <a:lnTo>
                  <a:pt x="9236194" y="0"/>
                </a:lnTo>
                <a:lnTo>
                  <a:pt x="9236194" y="5272966"/>
                </a:lnTo>
                <a:lnTo>
                  <a:pt x="0" y="52729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77418" y="738380"/>
            <a:ext cx="9421729" cy="1546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78"/>
              </a:lnSpc>
            </a:pPr>
            <a:r>
              <a:rPr lang="en-US" sz="54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Performance Comparison</a:t>
            </a:r>
          </a:p>
          <a:p>
            <a:pPr algn="l">
              <a:lnSpc>
                <a:spcPts val="5778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577418" y="8131581"/>
            <a:ext cx="6832980" cy="1927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841"/>
              </a:lnSpc>
            </a:pPr>
            <a:r>
              <a:rPr lang="en-US" sz="22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Tak</a:t>
            </a:r>
            <a:r>
              <a:rPr lang="en-US" sz="22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eaway:</a:t>
            </a:r>
          </a:p>
          <a:p>
            <a:pPr algn="just" marL="487933" indent="-243966" lvl="1">
              <a:lnSpc>
                <a:spcPts val="3841"/>
              </a:lnSpc>
              <a:buFont typeface="Arial"/>
              <a:buChar char="•"/>
            </a:pPr>
            <a:r>
              <a:rPr lang="en-US" sz="22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Proper GPU optimization is crucial</a:t>
            </a:r>
          </a:p>
          <a:p>
            <a:pPr algn="just" marL="487933" indent="-243966" lvl="1">
              <a:lnSpc>
                <a:spcPts val="3841"/>
              </a:lnSpc>
              <a:buFont typeface="Arial"/>
              <a:buChar char="•"/>
            </a:pPr>
            <a:r>
              <a:rPr lang="en-US" sz="225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Tensor Cores provide the best speedup</a:t>
            </a:r>
          </a:p>
          <a:p>
            <a:pPr algn="just">
              <a:lnSpc>
                <a:spcPts val="3841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4217360" y="1673637"/>
            <a:ext cx="4629688" cy="42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4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raining Time &amp; Speedup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001B0C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539569" y="6301974"/>
            <a:ext cx="6130516" cy="170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20"/>
              </a:lnSpc>
            </a:pPr>
            <a:r>
              <a:rPr lang="en-US" sz="6000" b="true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Key Learnings</a:t>
            </a:r>
          </a:p>
          <a:p>
            <a:pPr algn="l">
              <a:lnSpc>
                <a:spcPts val="6420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1539569" y="1420675"/>
            <a:ext cx="14804356" cy="3722825"/>
            <a:chOff x="0" y="0"/>
            <a:chExt cx="2293582" cy="57676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293582" cy="576763"/>
            </a:xfrm>
            <a:custGeom>
              <a:avLst/>
              <a:gdLst/>
              <a:ahLst/>
              <a:cxnLst/>
              <a:rect r="r" b="b" t="t" l="l"/>
              <a:pathLst>
                <a:path h="576763" w="2293582">
                  <a:moveTo>
                    <a:pt x="12028" y="0"/>
                  </a:moveTo>
                  <a:lnTo>
                    <a:pt x="2281554" y="0"/>
                  </a:lnTo>
                  <a:cubicBezTo>
                    <a:pt x="2284744" y="0"/>
                    <a:pt x="2287804" y="1267"/>
                    <a:pt x="2290059" y="3523"/>
                  </a:cubicBezTo>
                  <a:cubicBezTo>
                    <a:pt x="2292315" y="5779"/>
                    <a:pt x="2293582" y="8838"/>
                    <a:pt x="2293582" y="12028"/>
                  </a:cubicBezTo>
                  <a:lnTo>
                    <a:pt x="2293582" y="564735"/>
                  </a:lnTo>
                  <a:cubicBezTo>
                    <a:pt x="2293582" y="567925"/>
                    <a:pt x="2292315" y="570985"/>
                    <a:pt x="2290059" y="573240"/>
                  </a:cubicBezTo>
                  <a:cubicBezTo>
                    <a:pt x="2287804" y="575496"/>
                    <a:pt x="2284744" y="576763"/>
                    <a:pt x="2281554" y="576763"/>
                  </a:cubicBezTo>
                  <a:lnTo>
                    <a:pt x="12028" y="576763"/>
                  </a:lnTo>
                  <a:cubicBezTo>
                    <a:pt x="8838" y="576763"/>
                    <a:pt x="5779" y="575496"/>
                    <a:pt x="3523" y="573240"/>
                  </a:cubicBezTo>
                  <a:cubicBezTo>
                    <a:pt x="1267" y="570985"/>
                    <a:pt x="0" y="567925"/>
                    <a:pt x="0" y="564735"/>
                  </a:cubicBezTo>
                  <a:lnTo>
                    <a:pt x="0" y="12028"/>
                  </a:lnTo>
                  <a:cubicBezTo>
                    <a:pt x="0" y="8838"/>
                    <a:pt x="1267" y="5779"/>
                    <a:pt x="3523" y="3523"/>
                  </a:cubicBezTo>
                  <a:cubicBezTo>
                    <a:pt x="5779" y="1267"/>
                    <a:pt x="8838" y="0"/>
                    <a:pt x="12028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82471" r="0" b="-82471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8655166" y="2964616"/>
            <a:ext cx="9084672" cy="5426923"/>
            <a:chOff x="0" y="0"/>
            <a:chExt cx="1280535" cy="76495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80535" cy="764955"/>
            </a:xfrm>
            <a:custGeom>
              <a:avLst/>
              <a:gdLst/>
              <a:ahLst/>
              <a:cxnLst/>
              <a:rect r="r" b="b" t="t" l="l"/>
              <a:pathLst>
                <a:path h="764955" w="1280535">
                  <a:moveTo>
                    <a:pt x="17044" y="0"/>
                  </a:moveTo>
                  <a:lnTo>
                    <a:pt x="1263491" y="0"/>
                  </a:lnTo>
                  <a:cubicBezTo>
                    <a:pt x="1268011" y="0"/>
                    <a:pt x="1272346" y="1796"/>
                    <a:pt x="1275543" y="4992"/>
                  </a:cubicBezTo>
                  <a:cubicBezTo>
                    <a:pt x="1278739" y="8188"/>
                    <a:pt x="1280535" y="12524"/>
                    <a:pt x="1280535" y="17044"/>
                  </a:cubicBezTo>
                  <a:lnTo>
                    <a:pt x="1280535" y="747911"/>
                  </a:lnTo>
                  <a:cubicBezTo>
                    <a:pt x="1280535" y="752431"/>
                    <a:pt x="1278739" y="756766"/>
                    <a:pt x="1275543" y="759963"/>
                  </a:cubicBezTo>
                  <a:cubicBezTo>
                    <a:pt x="1272346" y="763159"/>
                    <a:pt x="1268011" y="764955"/>
                    <a:pt x="1263491" y="764955"/>
                  </a:cubicBezTo>
                  <a:lnTo>
                    <a:pt x="17044" y="764955"/>
                  </a:lnTo>
                  <a:cubicBezTo>
                    <a:pt x="12524" y="764955"/>
                    <a:pt x="8188" y="763159"/>
                    <a:pt x="4992" y="759963"/>
                  </a:cubicBezTo>
                  <a:cubicBezTo>
                    <a:pt x="1796" y="756766"/>
                    <a:pt x="0" y="752431"/>
                    <a:pt x="0" y="747911"/>
                  </a:cubicBezTo>
                  <a:lnTo>
                    <a:pt x="0" y="17044"/>
                  </a:lnTo>
                  <a:cubicBezTo>
                    <a:pt x="0" y="12524"/>
                    <a:pt x="1796" y="8188"/>
                    <a:pt x="4992" y="4992"/>
                  </a:cubicBezTo>
                  <a:cubicBezTo>
                    <a:pt x="8188" y="1796"/>
                    <a:pt x="12524" y="0"/>
                    <a:pt x="1704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000000">
                    <a:alpha val="19000"/>
                  </a:srgbClr>
                </a:gs>
                <a:gs pos="100000">
                  <a:srgbClr val="00B41D">
                    <a:alpha val="19000"/>
                  </a:srgbClr>
                </a:gs>
              </a:gsLst>
              <a:lin ang="0"/>
            </a:gradFill>
            <a:ln w="38100" cap="sq">
              <a:solidFill>
                <a:srgbClr val="FFFFFF">
                  <a:alpha val="18824"/>
                </a:srgbClr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280535" cy="8030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9144000" y="3496375"/>
            <a:ext cx="8595838" cy="461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18158" indent="-259079" lvl="1">
              <a:lnSpc>
                <a:spcPts val="4079"/>
              </a:lnSpc>
              <a:buAutoNum type="arabicPeriod" startAt="1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Naiv</a:t>
            </a: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 GPU ≠ Faster GPU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Memory transfers &amp; kernel optimization matter</a:t>
            </a:r>
          </a:p>
          <a:p>
            <a:pPr algn="just" marL="518158" indent="-259079" lvl="1">
              <a:lnSpc>
                <a:spcPts val="4079"/>
              </a:lnSpc>
              <a:buAutoNum type="arabicPeriod" startAt="1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Batch Processing Helps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Reduces overhead of small operations</a:t>
            </a:r>
          </a:p>
          <a:p>
            <a:pPr algn="just" marL="518158" indent="-259079" lvl="1">
              <a:lnSpc>
                <a:spcPts val="4079"/>
              </a:lnSpc>
              <a:buAutoNum type="arabicPeriod" startAt="1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FP16 &amp; Tensor Cores Boost Speed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But may slightly reduce accuracy</a:t>
            </a:r>
          </a:p>
          <a:p>
            <a:pPr algn="just" marL="518158" indent="-259079" lvl="1">
              <a:lnSpc>
                <a:spcPts val="4079"/>
              </a:lnSpc>
              <a:buAutoNum type="arabicPeriod" startAt="1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Trade-offs Exist</a:t>
            </a:r>
          </a:p>
          <a:p>
            <a:pPr algn="just" marL="1036317" indent="-345439" lvl="2">
              <a:lnSpc>
                <a:spcPts val="4079"/>
              </a:lnSpc>
              <a:buFont typeface="Arial"/>
              <a:buChar char="⚬"/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Speed vs. precision (V3 vs. V3-accurate)</a:t>
            </a:r>
          </a:p>
          <a:p>
            <a:pPr algn="just">
              <a:lnSpc>
                <a:spcPts val="407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DAGlMMsGasQ</dc:identifier>
  <dcterms:modified xsi:type="dcterms:W3CDTF">2011-08-01T06:04:30Z</dcterms:modified>
  <cp:revision>1</cp:revision>
  <dc:title>Neural Network Acceleration on GPUs</dc:title>
</cp:coreProperties>
</file>

<file path=docProps/thumbnail.jpeg>
</file>